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57" r:id="rId2"/>
  </p:sldMasterIdLst>
  <p:notesMasterIdLst>
    <p:notesMasterId r:id="rId4"/>
  </p:notesMasterIdLst>
  <p:handoutMasterIdLst>
    <p:handoutMasterId r:id="rId5"/>
  </p:handoutMasterIdLst>
  <p:sldIdLst>
    <p:sldId id="259" r:id="rId3"/>
  </p:sldIdLst>
  <p:sldSz cx="30275213" cy="42803763"/>
  <p:notesSz cx="7315200" cy="9601200"/>
  <p:custDataLst>
    <p:tags r:id="rId6"/>
  </p:custDataLst>
  <p:defaultTextStyle>
    <a:defPPr>
      <a:defRPr lang="de-DE"/>
    </a:defPPr>
    <a:lvl1pPr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1pPr>
    <a:lvl2pPr marL="2087227" indent="-16301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2pPr>
    <a:lvl3pPr marL="4174455" indent="-32602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3pPr>
    <a:lvl4pPr marL="6261682" indent="-48903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4pPr>
    <a:lvl5pPr marL="8348909" indent="-6520402" algn="l" defTabSz="2087227" rtl="0" fontAlgn="base">
      <a:spcBef>
        <a:spcPct val="0"/>
      </a:spcBef>
      <a:spcAft>
        <a:spcPct val="0"/>
      </a:spcAft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5pPr>
    <a:lvl6pPr marL="2285632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6pPr>
    <a:lvl7pPr marL="2742759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7pPr>
    <a:lvl8pPr marL="3199886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8pPr>
    <a:lvl9pPr marL="3657012" algn="l" defTabSz="914253" rtl="0" eaLnBrk="1" latinLnBrk="0" hangingPunct="1">
      <a:defRPr sz="8200" kern="1200">
        <a:solidFill>
          <a:schemeClr val="tx1"/>
        </a:solidFill>
        <a:latin typeface="Arial" charset="0"/>
        <a:ea typeface="Geneva" pitchFamily="50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384">
          <p15:clr>
            <a:srgbClr val="A4A3A4"/>
          </p15:clr>
        </p15:guide>
        <p15:guide id="2" orient="horz" pos="24169">
          <p15:clr>
            <a:srgbClr val="A4A3A4"/>
          </p15:clr>
        </p15:guide>
        <p15:guide id="3" orient="horz" pos="22819">
          <p15:clr>
            <a:srgbClr val="A4A3A4"/>
          </p15:clr>
        </p15:guide>
        <p15:guide id="4" orient="horz" pos="24489">
          <p15:clr>
            <a:srgbClr val="A4A3A4"/>
          </p15:clr>
        </p15:guide>
        <p15:guide id="5" orient="horz" pos="20219">
          <p15:clr>
            <a:srgbClr val="A4A3A4"/>
          </p15:clr>
        </p15:guide>
        <p15:guide id="6" pos="9511">
          <p15:clr>
            <a:srgbClr val="A4A3A4"/>
          </p15:clr>
        </p15:guide>
        <p15:guide id="7" pos="4769">
          <p15:clr>
            <a:srgbClr val="A4A3A4"/>
          </p15:clr>
        </p15:guide>
        <p15:guide id="8" pos="1430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86B9"/>
    <a:srgbClr val="2D8EC2"/>
    <a:srgbClr val="336699"/>
    <a:srgbClr val="C77DF5"/>
    <a:srgbClr val="77933C"/>
    <a:srgbClr val="000000"/>
    <a:srgbClr val="3743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6322" autoAdjust="0"/>
    <p:restoredTop sz="99579" autoAdjust="0"/>
  </p:normalViewPr>
  <p:slideViewPr>
    <p:cSldViewPr snapToObjects="1">
      <p:cViewPr>
        <p:scale>
          <a:sx n="33" d="100"/>
          <a:sy n="33" d="100"/>
        </p:scale>
        <p:origin x="480" y="-4013"/>
      </p:cViewPr>
      <p:guideLst>
        <p:guide orient="horz" pos="13384"/>
        <p:guide orient="horz" pos="24169"/>
        <p:guide orient="horz" pos="22819"/>
        <p:guide orient="horz" pos="24489"/>
        <p:guide orient="horz" pos="20219"/>
        <p:guide pos="9511"/>
        <p:guide pos="4769"/>
        <p:guide pos="14301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8405" cy="384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tags" Target="tags/tag1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endParaRPr lang="de-DE" altLang="en-US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41D0C6FF-7328-4C62-A12A-6C0795BA40F2}" type="datetime1">
              <a:rPr lang="de-DE" altLang="en-US"/>
              <a:pPr>
                <a:defRPr/>
              </a:pPr>
              <a:t>03.02.2019</a:t>
            </a:fld>
            <a:endParaRPr lang="de-DE" altLang="en-US"/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endParaRPr lang="de-DE" altLang="en-US"/>
          </a:p>
        </p:txBody>
      </p:sp>
      <p:sp>
        <p:nvSpPr>
          <p:cNvPr id="14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2206625">
              <a:defRPr sz="1300">
                <a:latin typeface="Calibri" pitchFamily="34" charset="0"/>
              </a:defRPr>
            </a:lvl1pPr>
          </a:lstStyle>
          <a:p>
            <a:pPr>
              <a:defRPr/>
            </a:pPr>
            <a:fld id="{C93847E2-B5B3-4B9E-A391-8BCD4B4F5CA0}" type="slidenum">
              <a:rPr lang="de-DE" altLang="en-US"/>
              <a:pPr>
                <a:defRPr/>
              </a:pPr>
              <a:t>‹Nr.›</a:t>
            </a:fld>
            <a:endParaRPr lang="de-DE" altLang="en-US"/>
          </a:p>
        </p:txBody>
      </p:sp>
    </p:spTree>
    <p:extLst>
      <p:ext uri="{BB962C8B-B14F-4D97-AF65-F5344CB8AC3E}">
        <p14:creationId xmlns:p14="http://schemas.microsoft.com/office/powerpoint/2010/main" val="37883957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jpg>
</file>

<file path=ppt/media/image2.tm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F50657-AFEF-4BFF-AFF0-10812088926E}" type="datetimeFigureOut">
              <a:rPr lang="en-US" smtClean="0"/>
              <a:t>2/3/2019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84425" y="720725"/>
            <a:ext cx="254635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838" y="4560888"/>
            <a:ext cx="5851525" cy="4319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9F6785-4A7F-407F-BC51-024729D969D1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6428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9F6785-4A7F-407F-BC51-024729D969D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5053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7418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4076" y="29962476"/>
            <a:ext cx="18165763" cy="353694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934076" y="3824290"/>
            <a:ext cx="18165763" cy="25682574"/>
          </a:xfrm>
        </p:spPr>
        <p:txBody>
          <a:bodyPr/>
          <a:lstStyle>
            <a:lvl1pPr marL="0" indent="0">
              <a:buNone/>
              <a:defRPr sz="3300"/>
            </a:lvl1pPr>
            <a:lvl2pPr marL="457127" indent="0">
              <a:buNone/>
              <a:defRPr sz="2800"/>
            </a:lvl2pPr>
            <a:lvl3pPr marL="914253" indent="0">
              <a:buNone/>
              <a:defRPr sz="2400"/>
            </a:lvl3pPr>
            <a:lvl4pPr marL="1371380" indent="0">
              <a:buNone/>
              <a:defRPr sz="2000"/>
            </a:lvl4pPr>
            <a:lvl5pPr marL="1828507" indent="0">
              <a:buNone/>
              <a:defRPr sz="2000"/>
            </a:lvl5pPr>
            <a:lvl6pPr marL="2285632" indent="0">
              <a:buNone/>
              <a:defRPr sz="2000"/>
            </a:lvl6pPr>
            <a:lvl7pPr marL="2742759" indent="0">
              <a:buNone/>
              <a:defRPr sz="2000"/>
            </a:lvl7pPr>
            <a:lvl8pPr marL="3199886" indent="0">
              <a:buNone/>
              <a:defRPr sz="2000"/>
            </a:lvl8pPr>
            <a:lvl9pPr marL="3657012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934076" y="33499425"/>
            <a:ext cx="18165763" cy="5024438"/>
          </a:xfrm>
        </p:spPr>
        <p:txBody>
          <a:bodyPr/>
          <a:lstStyle>
            <a:lvl1pPr marL="0" indent="0">
              <a:buNone/>
              <a:defRPr sz="1400"/>
            </a:lvl1pPr>
            <a:lvl2pPr marL="457127" indent="0">
              <a:buNone/>
              <a:defRPr sz="1100"/>
            </a:lvl2pPr>
            <a:lvl3pPr marL="914253" indent="0">
              <a:buNone/>
              <a:defRPr sz="1000"/>
            </a:lvl3pPr>
            <a:lvl4pPr marL="1371380" indent="0">
              <a:buNone/>
              <a:defRPr sz="800"/>
            </a:lvl4pPr>
            <a:lvl5pPr marL="1828507" indent="0">
              <a:buNone/>
              <a:defRPr sz="800"/>
            </a:lvl5pPr>
            <a:lvl6pPr marL="2285632" indent="0">
              <a:buNone/>
              <a:defRPr sz="800"/>
            </a:lvl6pPr>
            <a:lvl7pPr marL="2742759" indent="0">
              <a:buNone/>
              <a:defRPr sz="800"/>
            </a:lvl7pPr>
            <a:lvl8pPr marL="3199886" indent="0">
              <a:buNone/>
              <a:defRPr sz="800"/>
            </a:lvl8pPr>
            <a:lvl9pPr marL="3657012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7653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488676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1950364" y="1714500"/>
            <a:ext cx="6810376" cy="365220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14476" y="1714500"/>
            <a:ext cx="20283488" cy="365220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91527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70126" y="13296901"/>
            <a:ext cx="25734963" cy="91757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41839" y="24255413"/>
            <a:ext cx="21191536" cy="10939462"/>
          </a:xfrm>
        </p:spPr>
        <p:txBody>
          <a:bodyPr/>
          <a:lstStyle>
            <a:lvl1pPr marL="0" indent="0" algn="ctr">
              <a:buNone/>
              <a:defRPr/>
            </a:lvl1pPr>
            <a:lvl2pPr marL="457127" indent="0" algn="ctr">
              <a:buNone/>
              <a:defRPr/>
            </a:lvl2pPr>
            <a:lvl3pPr marL="914253" indent="0" algn="ctr">
              <a:buNone/>
              <a:defRPr/>
            </a:lvl3pPr>
            <a:lvl4pPr marL="1371380" indent="0" algn="ctr">
              <a:buNone/>
              <a:defRPr/>
            </a:lvl4pPr>
            <a:lvl5pPr marL="1828507" indent="0" algn="ctr">
              <a:buNone/>
              <a:defRPr/>
            </a:lvl5pPr>
            <a:lvl6pPr marL="2285632" indent="0" algn="ctr">
              <a:buNone/>
              <a:defRPr/>
            </a:lvl6pPr>
            <a:lvl7pPr marL="2742759" indent="0" algn="ctr">
              <a:buNone/>
              <a:defRPr/>
            </a:lvl7pPr>
            <a:lvl8pPr marL="3199886" indent="0" algn="ctr">
              <a:buNone/>
              <a:defRPr/>
            </a:lvl8pPr>
            <a:lvl9pPr marL="3657012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31306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114833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90777" y="27505025"/>
            <a:ext cx="25734963" cy="8501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90777" y="18141951"/>
            <a:ext cx="25734963" cy="9363075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27" indent="0">
              <a:buNone/>
              <a:defRPr sz="1800"/>
            </a:lvl2pPr>
            <a:lvl3pPr marL="914253" indent="0">
              <a:buNone/>
              <a:defRPr sz="1600"/>
            </a:lvl3pPr>
            <a:lvl4pPr marL="1371380" indent="0">
              <a:buNone/>
              <a:defRPr sz="1400"/>
            </a:lvl4pPr>
            <a:lvl5pPr marL="1828507" indent="0">
              <a:buNone/>
              <a:defRPr sz="1400"/>
            </a:lvl5pPr>
            <a:lvl6pPr marL="2285632" indent="0">
              <a:buNone/>
              <a:defRPr sz="1400"/>
            </a:lvl6pPr>
            <a:lvl7pPr marL="2742759" indent="0">
              <a:buNone/>
              <a:defRPr sz="1400"/>
            </a:lvl7pPr>
            <a:lvl8pPr marL="3199886" indent="0">
              <a:buNone/>
              <a:defRPr sz="1400"/>
            </a:lvl8pPr>
            <a:lvl9pPr marL="3657012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24674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14475" y="9986963"/>
            <a:ext cx="13546138" cy="28249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13015" y="9986963"/>
            <a:ext cx="13547725" cy="28249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08041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14476" y="9580564"/>
            <a:ext cx="13376275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3" indent="0">
              <a:buNone/>
              <a:defRPr sz="1800" b="1"/>
            </a:lvl3pPr>
            <a:lvl4pPr marL="1371380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2" indent="0">
              <a:buNone/>
              <a:defRPr sz="1600" b="1"/>
            </a:lvl6pPr>
            <a:lvl7pPr marL="2742759" indent="0">
              <a:buNone/>
              <a:defRPr sz="1600" b="1"/>
            </a:lvl7pPr>
            <a:lvl8pPr marL="3199886" indent="0">
              <a:buNone/>
              <a:defRPr sz="1600" b="1"/>
            </a:lvl8pPr>
            <a:lvl9pPr marL="365701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14476" y="13574713"/>
            <a:ext cx="13376275" cy="246618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379701" y="9580564"/>
            <a:ext cx="13381037" cy="39941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27" indent="0">
              <a:buNone/>
              <a:defRPr sz="2000" b="1"/>
            </a:lvl2pPr>
            <a:lvl3pPr marL="914253" indent="0">
              <a:buNone/>
              <a:defRPr sz="1800" b="1"/>
            </a:lvl3pPr>
            <a:lvl4pPr marL="1371380" indent="0">
              <a:buNone/>
              <a:defRPr sz="1600" b="1"/>
            </a:lvl4pPr>
            <a:lvl5pPr marL="1828507" indent="0">
              <a:buNone/>
              <a:defRPr sz="1600" b="1"/>
            </a:lvl5pPr>
            <a:lvl6pPr marL="2285632" indent="0">
              <a:buNone/>
              <a:defRPr sz="1600" b="1"/>
            </a:lvl6pPr>
            <a:lvl7pPr marL="2742759" indent="0">
              <a:buNone/>
              <a:defRPr sz="1600" b="1"/>
            </a:lvl7pPr>
            <a:lvl8pPr marL="3199886" indent="0">
              <a:buNone/>
              <a:defRPr sz="1600" b="1"/>
            </a:lvl8pPr>
            <a:lvl9pPr marL="3657012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379701" y="13574713"/>
            <a:ext cx="13381037" cy="2466181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8400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58050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77965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4476" y="1704976"/>
            <a:ext cx="9959974" cy="72517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836400" y="1704976"/>
            <a:ext cx="16924338" cy="36531551"/>
          </a:xfrm>
        </p:spPr>
        <p:txBody>
          <a:bodyPr/>
          <a:lstStyle>
            <a:lvl1pPr>
              <a:defRPr sz="33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14476" y="8956675"/>
            <a:ext cx="9959974" cy="29279851"/>
          </a:xfrm>
        </p:spPr>
        <p:txBody>
          <a:bodyPr/>
          <a:lstStyle>
            <a:lvl1pPr marL="0" indent="0">
              <a:buNone/>
              <a:defRPr sz="1400"/>
            </a:lvl1pPr>
            <a:lvl2pPr marL="457127" indent="0">
              <a:buNone/>
              <a:defRPr sz="1100"/>
            </a:lvl2pPr>
            <a:lvl3pPr marL="914253" indent="0">
              <a:buNone/>
              <a:defRPr sz="1000"/>
            </a:lvl3pPr>
            <a:lvl4pPr marL="1371380" indent="0">
              <a:buNone/>
              <a:defRPr sz="800"/>
            </a:lvl4pPr>
            <a:lvl5pPr marL="1828507" indent="0">
              <a:buNone/>
              <a:defRPr sz="800"/>
            </a:lvl5pPr>
            <a:lvl6pPr marL="2285632" indent="0">
              <a:buNone/>
              <a:defRPr sz="800"/>
            </a:lvl6pPr>
            <a:lvl7pPr marL="2742759" indent="0">
              <a:buNone/>
              <a:defRPr sz="800"/>
            </a:lvl7pPr>
            <a:lvl8pPr marL="3199886" indent="0">
              <a:buNone/>
              <a:defRPr sz="800"/>
            </a:lvl8pPr>
            <a:lvl9pPr marL="3657012" indent="0">
              <a:buNone/>
              <a:defRPr sz="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51560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elplatzhalter 1"/>
          <p:cNvSpPr>
            <a:spLocks noGrp="1"/>
          </p:cNvSpPr>
          <p:nvPr>
            <p:ph type="title"/>
          </p:nvPr>
        </p:nvSpPr>
        <p:spPr bwMode="auto">
          <a:xfrm>
            <a:off x="1514476" y="1714500"/>
            <a:ext cx="27246263" cy="7134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sp>
        <p:nvSpPr>
          <p:cNvPr id="1027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1514476" y="9986963"/>
            <a:ext cx="27246263" cy="2824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xStyles>
    <p:titleStyle>
      <a:lvl1pPr algn="ctr" defTabSz="2087227" rtl="0" eaLnBrk="0" fontAlgn="base" hangingPunct="0">
        <a:spcBef>
          <a:spcPct val="0"/>
        </a:spcBef>
        <a:spcAft>
          <a:spcPct val="0"/>
        </a:spcAft>
        <a:defRPr sz="20100" kern="1200">
          <a:solidFill>
            <a:schemeClr val="tx1"/>
          </a:solidFill>
          <a:latin typeface="+mj-lt"/>
          <a:ea typeface="Geneva" pitchFamily="50" charset="-128"/>
          <a:cs typeface="+mj-cs"/>
        </a:defRPr>
      </a:lvl1pPr>
      <a:lvl2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2pPr>
      <a:lvl3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3pPr>
      <a:lvl4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4pPr>
      <a:lvl5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5pPr>
      <a:lvl6pPr marL="45712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6pPr>
      <a:lvl7pPr marL="914253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7pPr>
      <a:lvl8pPr marL="1371380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8pPr>
      <a:lvl9pPr marL="182850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9pPr>
    </p:titleStyle>
    <p:bodyStyle>
      <a:lvl1pPr marL="1565024" indent="-1565024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600" kern="1200">
          <a:solidFill>
            <a:schemeClr val="tx1"/>
          </a:solidFill>
          <a:latin typeface="+mn-lt"/>
          <a:ea typeface="Geneva" pitchFamily="50" charset="-128"/>
          <a:cs typeface="+mn-cs"/>
        </a:defRPr>
      </a:lvl1pPr>
      <a:lvl2pPr marL="3391943" indent="-1304715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2700" kern="1200">
          <a:solidFill>
            <a:schemeClr val="tx1"/>
          </a:solidFill>
          <a:latin typeface="+mn-lt"/>
          <a:ea typeface="Geneva" pitchFamily="50" charset="-128"/>
          <a:cs typeface="+mn-cs"/>
        </a:defRPr>
      </a:lvl2pPr>
      <a:lvl3pPr marL="5218862" indent="-1044407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000" kern="1200">
          <a:solidFill>
            <a:schemeClr val="tx1"/>
          </a:solidFill>
          <a:latin typeface="+mn-lt"/>
          <a:ea typeface="Geneva" pitchFamily="50" charset="-128"/>
          <a:cs typeface="+mn-cs"/>
        </a:defRPr>
      </a:lvl3pPr>
      <a:lvl4pPr marL="7306089" indent="-1042820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100" kern="1200">
          <a:solidFill>
            <a:schemeClr val="tx1"/>
          </a:solidFill>
          <a:latin typeface="+mn-lt"/>
          <a:ea typeface="Geneva" pitchFamily="50" charset="-128"/>
          <a:cs typeface="+mn-cs"/>
        </a:defRPr>
      </a:lvl4pPr>
      <a:lvl5pPr marL="9386967" indent="-1036471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9100" kern="1200">
          <a:solidFill>
            <a:schemeClr val="tx1"/>
          </a:solidFill>
          <a:latin typeface="+mn-lt"/>
          <a:ea typeface="Geneva" pitchFamily="50" charset="-128"/>
          <a:cs typeface="+mn-cs"/>
        </a:defRPr>
      </a:lvl5pPr>
      <a:lvl6pPr marL="11481224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6pPr>
      <a:lvl7pPr marL="13568720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7pPr>
      <a:lvl8pPr marL="15656216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8pPr>
      <a:lvl9pPr marL="17743709" indent="-1043748" algn="l" defTabSz="2087496" rtl="0" eaLnBrk="1" latinLnBrk="0" hangingPunct="1">
        <a:spcBef>
          <a:spcPct val="20000"/>
        </a:spcBef>
        <a:buFont typeface="Arial"/>
        <a:buChar char="•"/>
        <a:defRPr sz="9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1pPr>
      <a:lvl2pPr marL="2087496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2pPr>
      <a:lvl3pPr marL="4174991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262485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4pPr>
      <a:lvl5pPr marL="8349981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5pPr>
      <a:lvl6pPr marL="10437476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6pPr>
      <a:lvl7pPr marL="12524972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7pPr>
      <a:lvl8pPr marL="14612468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8pPr>
      <a:lvl9pPr marL="16699962" algn="l" defTabSz="2087496" rtl="0" eaLnBrk="1" latinLnBrk="0" hangingPunct="1">
        <a:defRPr sz="8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elplatzhalter 1"/>
          <p:cNvSpPr>
            <a:spLocks noGrp="1"/>
          </p:cNvSpPr>
          <p:nvPr>
            <p:ph type="title"/>
          </p:nvPr>
        </p:nvSpPr>
        <p:spPr bwMode="auto">
          <a:xfrm>
            <a:off x="1514476" y="1714500"/>
            <a:ext cx="27246263" cy="71342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Mastertitelformat bearbeiten</a:t>
            </a:r>
          </a:p>
        </p:txBody>
      </p:sp>
      <p:sp>
        <p:nvSpPr>
          <p:cNvPr id="2051" name="Textplatzhalter 2"/>
          <p:cNvSpPr>
            <a:spLocks noGrp="1"/>
          </p:cNvSpPr>
          <p:nvPr>
            <p:ph type="body" idx="1"/>
          </p:nvPr>
        </p:nvSpPr>
        <p:spPr bwMode="auto">
          <a:xfrm>
            <a:off x="1514476" y="9986963"/>
            <a:ext cx="27246263" cy="2824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16950" tIns="208477" rIns="416950" bIns="20847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en-US"/>
              <a:t>Mastertextformat bearbeiten</a:t>
            </a:r>
          </a:p>
          <a:p>
            <a:pPr lvl="1"/>
            <a:r>
              <a:rPr lang="de-DE" altLang="en-US"/>
              <a:t>Zweite Ebene</a:t>
            </a:r>
          </a:p>
          <a:p>
            <a:pPr lvl="2"/>
            <a:r>
              <a:rPr lang="de-DE" altLang="en-US"/>
              <a:t>Dritte Ebene</a:t>
            </a:r>
          </a:p>
          <a:p>
            <a:pPr lvl="3"/>
            <a:r>
              <a:rPr lang="de-DE" altLang="en-US"/>
              <a:t>Vierte Ebene</a:t>
            </a:r>
          </a:p>
          <a:p>
            <a:pPr lvl="4"/>
            <a:r>
              <a:rPr lang="de-DE" altLang="en-US"/>
              <a:t>Fünfte Ebene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xStyles>
    <p:titleStyle>
      <a:lvl1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+mj-lt"/>
          <a:ea typeface="+mj-ea"/>
          <a:cs typeface="+mj-cs"/>
        </a:defRPr>
      </a:lvl1pPr>
      <a:lvl2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2pPr>
      <a:lvl3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3pPr>
      <a:lvl4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4pPr>
      <a:lvl5pPr algn="ctr" defTabSz="2087227" rtl="0" eaLnBrk="0" fontAlgn="base" hangingPunct="0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5pPr>
      <a:lvl6pPr marL="45712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6pPr>
      <a:lvl7pPr marL="914253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7pPr>
      <a:lvl8pPr marL="1371380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8pPr>
      <a:lvl9pPr marL="1828507" algn="ctr" defTabSz="2087227" rtl="0" fontAlgn="base">
        <a:spcBef>
          <a:spcPct val="0"/>
        </a:spcBef>
        <a:spcAft>
          <a:spcPct val="0"/>
        </a:spcAft>
        <a:defRPr sz="20100">
          <a:solidFill>
            <a:schemeClr val="tx1"/>
          </a:solidFill>
          <a:latin typeface="Calibri" pitchFamily="34" charset="0"/>
          <a:ea typeface="Geneva" pitchFamily="50" charset="-128"/>
        </a:defRPr>
      </a:lvl9pPr>
    </p:titleStyle>
    <p:bodyStyle>
      <a:lvl1pPr marL="1565024" indent="-1565024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4600">
          <a:solidFill>
            <a:schemeClr val="tx1"/>
          </a:solidFill>
          <a:latin typeface="+mn-lt"/>
          <a:ea typeface="+mn-ea"/>
          <a:cs typeface="+mn-cs"/>
        </a:defRPr>
      </a:lvl1pPr>
      <a:lvl2pPr marL="3391943" indent="-1304715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12700">
          <a:solidFill>
            <a:schemeClr val="tx1"/>
          </a:solidFill>
          <a:latin typeface="+mn-lt"/>
          <a:ea typeface="+mn-ea"/>
        </a:defRPr>
      </a:lvl2pPr>
      <a:lvl3pPr marL="5218862" indent="-1044407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11000">
          <a:solidFill>
            <a:schemeClr val="tx1"/>
          </a:solidFill>
          <a:latin typeface="+mn-lt"/>
          <a:ea typeface="+mn-ea"/>
        </a:defRPr>
      </a:lvl3pPr>
      <a:lvl4pPr marL="7306089" indent="-1042820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9100">
          <a:solidFill>
            <a:schemeClr val="tx1"/>
          </a:solidFill>
          <a:latin typeface="+mn-lt"/>
          <a:ea typeface="+mn-ea"/>
        </a:defRPr>
      </a:lvl4pPr>
      <a:lvl5pPr marL="9386967" indent="-1036471" algn="l" defTabSz="2087227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9100">
          <a:solidFill>
            <a:schemeClr val="tx1"/>
          </a:solidFill>
          <a:latin typeface="+mn-lt"/>
          <a:ea typeface="+mn-ea"/>
        </a:defRPr>
      </a:lvl5pPr>
      <a:lvl6pPr marL="9844094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6pPr>
      <a:lvl7pPr marL="10301219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7pPr>
      <a:lvl8pPr marL="10758346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8pPr>
      <a:lvl9pPr marL="11215473" indent="-1036471" algn="l" defTabSz="2087227" rtl="0" fontAlgn="base">
        <a:spcBef>
          <a:spcPct val="20000"/>
        </a:spcBef>
        <a:spcAft>
          <a:spcPct val="0"/>
        </a:spcAft>
        <a:buFont typeface="Arial" pitchFamily="34" charset="0"/>
        <a:buChar char="»"/>
        <a:defRPr sz="91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27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3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80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07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32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59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886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12" algn="l" defTabSz="91425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tmp"/><Relationship Id="rId7" Type="http://schemas.openxmlformats.org/officeDocument/2006/relationships/image" Target="../media/image6.png"/><Relationship Id="rId12" Type="http://schemas.openxmlformats.org/officeDocument/2006/relationships/image" Target="../media/image11.jpg"/><Relationship Id="rId17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5.svg"/><Relationship Id="rId20" Type="http://schemas.openxmlformats.org/officeDocument/2006/relationships/image" Target="../media/image19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Titel 1"/>
          <p:cNvSpPr>
            <a:spLocks noGrp="1"/>
          </p:cNvSpPr>
          <p:nvPr>
            <p:ph type="ctrTitle" idx="4294967295"/>
          </p:nvPr>
        </p:nvSpPr>
        <p:spPr>
          <a:xfrm>
            <a:off x="7058868" y="1403274"/>
            <a:ext cx="21635703" cy="1679422"/>
          </a:xfrm>
        </p:spPr>
        <p:txBody>
          <a:bodyPr lIns="0" tIns="0" rIns="0" bIns="0" anchor="t"/>
          <a:lstStyle/>
          <a:p>
            <a:pPr algn="l" eaLnBrk="1" hangingPunct="1">
              <a:spcBef>
                <a:spcPts val="2400"/>
              </a:spcBef>
            </a:pPr>
            <a:r>
              <a:rPr lang="en-US" sz="10500" b="1" spc="-1" dirty="0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Reverse Curriculum</a:t>
            </a:r>
            <a:br>
              <a:rPr lang="en-US" altLang="en-US" sz="10500" b="1" dirty="0">
                <a:solidFill>
                  <a:srgbClr val="2B86B9"/>
                </a:solidFill>
                <a:latin typeface="Arial" charset="0"/>
                <a:cs typeface="Times New Roman" pitchFamily="18" charset="0"/>
              </a:rPr>
            </a:br>
            <a:r>
              <a:rPr lang="en-US" altLang="en-US" sz="6000" dirty="0">
                <a:latin typeface="Arial" charset="0"/>
                <a:cs typeface="Times New Roman" pitchFamily="18" charset="0"/>
              </a:rPr>
              <a:t>Amadeus Hovekamp, Megan Klaiber, Hans Nübel, Rabea Turon</a:t>
            </a:r>
            <a:endParaRPr lang="en-US" altLang="en-US" sz="10500" dirty="0">
              <a:solidFill>
                <a:srgbClr val="2B86B9"/>
              </a:solidFill>
              <a:latin typeface="Arial" charset="0"/>
              <a:cs typeface="Times New Roman" pitchFamily="18" charset="0"/>
            </a:endParaRPr>
          </a:p>
        </p:txBody>
      </p:sp>
      <p:sp>
        <p:nvSpPr>
          <p:cNvPr id="464" name="Textplatzhalter 3"/>
          <p:cNvSpPr>
            <a:spLocks/>
          </p:cNvSpPr>
          <p:nvPr/>
        </p:nvSpPr>
        <p:spPr bwMode="auto">
          <a:xfrm>
            <a:off x="1536812" y="5381615"/>
            <a:ext cx="13255149" cy="6444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146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1pPr>
            <a:lvl2pPr marL="37872988" indent="-37415788" eaLnBrk="0" hangingPunct="0">
              <a:spcBef>
                <a:spcPct val="20000"/>
              </a:spcBef>
              <a:buFont typeface="Arial" charset="0"/>
              <a:buChar char="–"/>
              <a:defRPr sz="128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2pPr>
            <a:lvl3pPr marL="5219700" indent="-1044575" eaLnBrk="0" hangingPunct="0">
              <a:spcBef>
                <a:spcPct val="20000"/>
              </a:spcBef>
              <a:buFont typeface="Arial" charset="0"/>
              <a:buChar char="•"/>
              <a:defRPr sz="110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3pPr>
            <a:lvl4pPr marL="7307263" indent="-1042988" eaLnBrk="0" hangingPunct="0">
              <a:spcBef>
                <a:spcPct val="20000"/>
              </a:spcBef>
              <a:buFont typeface="Arial" charset="0"/>
              <a:buChar char="–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4pPr>
            <a:lvl5pPr marL="9388475" indent="-1036638" eaLnBrk="0" hangingPunct="0">
              <a:spcBef>
                <a:spcPct val="20000"/>
              </a:spcBef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5pPr>
            <a:lvl6pPr marL="98456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6pPr>
            <a:lvl7pPr marL="103028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7pPr>
            <a:lvl8pPr marL="107600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8pPr>
            <a:lvl9pPr marL="112172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9pPr>
          </a:lstStyle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r>
              <a:rPr lang="en-US" altLang="en-US" sz="6000" b="1" dirty="0">
                <a:solidFill>
                  <a:srgbClr val="2B86B9"/>
                </a:solidFill>
                <a:latin typeface="Arial" charset="0"/>
                <a:cs typeface="Arial" charset="0"/>
              </a:rPr>
              <a:t>Project Idea</a:t>
            </a:r>
          </a:p>
          <a:p>
            <a:pPr marL="571680" indent="-57096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Reproduce the results of „Reverse Curriculum Generation for Reinforcement Learning“ [1]</a:t>
            </a:r>
            <a:endParaRPr lang="en-US" sz="1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 Using Code provided by the authors of the paper</a:t>
            </a:r>
            <a:endParaRPr lang="en-US" sz="1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432000" lvl="1" indent="-216000">
              <a:lnSpc>
                <a:spcPct val="10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 Using a RL environment from the paper and  OpenAI baselines RL algorithm</a:t>
            </a:r>
            <a:endParaRPr lang="en-US" sz="1800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096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lang="en-US" sz="44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Reverse Curriculum idea: Start training from states close to the goal and gradually move further away</a:t>
            </a:r>
            <a:endParaRPr lang="en-US" altLang="en-US" sz="4400" dirty="0">
              <a:latin typeface="Arial" charset="0"/>
              <a:cs typeface="Arial" charset="0"/>
            </a:endParaRPr>
          </a:p>
        </p:txBody>
      </p:sp>
      <p:pic>
        <p:nvPicPr>
          <p:cNvPr id="28" name="Picture 27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85211" y="20951147"/>
            <a:ext cx="104790" cy="133369"/>
          </a:xfrm>
          <a:prstGeom prst="rect">
            <a:avLst/>
          </a:prstGeom>
        </p:spPr>
      </p:pic>
      <p:sp>
        <p:nvSpPr>
          <p:cNvPr id="33" name="Line 191"/>
          <p:cNvSpPr>
            <a:spLocks noChangeShapeType="1"/>
          </p:cNvSpPr>
          <p:nvPr/>
        </p:nvSpPr>
        <p:spPr bwMode="auto">
          <a:xfrm>
            <a:off x="1387073" y="23821396"/>
            <a:ext cx="27461118" cy="0"/>
          </a:xfrm>
          <a:prstGeom prst="line">
            <a:avLst/>
          </a:prstGeom>
          <a:noFill/>
          <a:ln w="139700">
            <a:solidFill>
              <a:srgbClr val="C0C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5" tIns="45712" rIns="91425" bIns="45712"/>
          <a:lstStyle/>
          <a:p>
            <a:endParaRPr lang="en-US"/>
          </a:p>
        </p:txBody>
      </p:sp>
      <p:sp>
        <p:nvSpPr>
          <p:cNvPr id="34" name="Line 191"/>
          <p:cNvSpPr>
            <a:spLocks noChangeShapeType="1"/>
          </p:cNvSpPr>
          <p:nvPr/>
        </p:nvSpPr>
        <p:spPr bwMode="auto">
          <a:xfrm>
            <a:off x="1387073" y="13106401"/>
            <a:ext cx="27461118" cy="0"/>
          </a:xfrm>
          <a:prstGeom prst="line">
            <a:avLst/>
          </a:prstGeom>
          <a:noFill/>
          <a:ln w="139700">
            <a:solidFill>
              <a:srgbClr val="C0C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5" tIns="45712" rIns="91425" bIns="45712"/>
          <a:lstStyle/>
          <a:p>
            <a:endParaRPr lang="en-US" dirty="0"/>
          </a:p>
        </p:txBody>
      </p:sp>
      <p:sp>
        <p:nvSpPr>
          <p:cNvPr id="48" name="Line 191"/>
          <p:cNvSpPr>
            <a:spLocks noChangeShapeType="1"/>
          </p:cNvSpPr>
          <p:nvPr/>
        </p:nvSpPr>
        <p:spPr bwMode="auto">
          <a:xfrm>
            <a:off x="1387073" y="39913091"/>
            <a:ext cx="27461118" cy="0"/>
          </a:xfrm>
          <a:prstGeom prst="line">
            <a:avLst/>
          </a:prstGeom>
          <a:noFill/>
          <a:ln w="139700">
            <a:solidFill>
              <a:srgbClr val="C0C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5" tIns="45712" rIns="91425" bIns="45712"/>
          <a:lstStyle/>
          <a:p>
            <a:endParaRPr lang="en-US"/>
          </a:p>
        </p:txBody>
      </p:sp>
      <p:sp>
        <p:nvSpPr>
          <p:cNvPr id="54" name="Textplatzhalter 3"/>
          <p:cNvSpPr>
            <a:spLocks/>
          </p:cNvSpPr>
          <p:nvPr/>
        </p:nvSpPr>
        <p:spPr bwMode="auto">
          <a:xfrm>
            <a:off x="1536813" y="24435876"/>
            <a:ext cx="13255148" cy="66246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146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1pPr>
            <a:lvl2pPr marL="37872988" indent="-37415788" eaLnBrk="0" hangingPunct="0">
              <a:spcBef>
                <a:spcPct val="20000"/>
              </a:spcBef>
              <a:buFont typeface="Arial" charset="0"/>
              <a:buChar char="–"/>
              <a:defRPr sz="128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2pPr>
            <a:lvl3pPr marL="5219700" indent="-1044575" eaLnBrk="0" hangingPunct="0">
              <a:spcBef>
                <a:spcPct val="20000"/>
              </a:spcBef>
              <a:buFont typeface="Arial" charset="0"/>
              <a:buChar char="•"/>
              <a:defRPr sz="110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3pPr>
            <a:lvl4pPr marL="7307263" indent="-1042988" eaLnBrk="0" hangingPunct="0">
              <a:spcBef>
                <a:spcPct val="20000"/>
              </a:spcBef>
              <a:buFont typeface="Arial" charset="0"/>
              <a:buChar char="–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4pPr>
            <a:lvl5pPr marL="9388475" indent="-1036638" eaLnBrk="0" hangingPunct="0">
              <a:spcBef>
                <a:spcPct val="20000"/>
              </a:spcBef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5pPr>
            <a:lvl6pPr marL="98456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6pPr>
            <a:lvl7pPr marL="103028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7pPr>
            <a:lvl8pPr marL="107600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8pPr>
            <a:lvl9pPr marL="112172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9pPr>
          </a:lstStyle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r>
              <a:rPr lang="en-US" altLang="en-US" sz="6000" b="1" dirty="0">
                <a:solidFill>
                  <a:srgbClr val="2B86B9"/>
                </a:solidFill>
                <a:latin typeface="Arial" charset="0"/>
                <a:cs typeface="Arial" charset="0"/>
              </a:rPr>
              <a:t>Results</a:t>
            </a:r>
          </a:p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endParaRPr lang="en-US" altLang="en-US" sz="6000" b="1" dirty="0">
              <a:solidFill>
                <a:srgbClr val="2B86B9"/>
              </a:solidFill>
              <a:latin typeface="Arial" charset="0"/>
              <a:cs typeface="Arial" charset="0"/>
            </a:endParaRPr>
          </a:p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endParaRPr lang="en-US" altLang="en-US" sz="6000" b="1" dirty="0">
              <a:solidFill>
                <a:srgbClr val="2B86B9"/>
              </a:solidFill>
              <a:latin typeface="Arial" charset="0"/>
              <a:cs typeface="Arial" charset="0"/>
            </a:endParaRPr>
          </a:p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endParaRPr lang="en-US" altLang="en-US" sz="6000" b="1" dirty="0">
              <a:solidFill>
                <a:srgbClr val="2B86B9"/>
              </a:solidFill>
              <a:latin typeface="Arial" charset="0"/>
              <a:cs typeface="Arial" charset="0"/>
            </a:endParaRPr>
          </a:p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endParaRPr lang="en-US" altLang="en-US" sz="6000" b="1" dirty="0">
              <a:solidFill>
                <a:srgbClr val="2B86B9"/>
              </a:solidFill>
              <a:latin typeface="Arial" charset="0"/>
              <a:cs typeface="Arial" charset="0"/>
            </a:endParaRPr>
          </a:p>
        </p:txBody>
      </p:sp>
      <p:sp>
        <p:nvSpPr>
          <p:cNvPr id="55" name="Textplatzhalter 3"/>
          <p:cNvSpPr>
            <a:spLocks/>
          </p:cNvSpPr>
          <p:nvPr/>
        </p:nvSpPr>
        <p:spPr bwMode="auto">
          <a:xfrm>
            <a:off x="1388616" y="35372988"/>
            <a:ext cx="27307192" cy="388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146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1pPr>
            <a:lvl2pPr marL="37872988" indent="-37415788" eaLnBrk="0" hangingPunct="0">
              <a:spcBef>
                <a:spcPct val="20000"/>
              </a:spcBef>
              <a:buFont typeface="Arial" charset="0"/>
              <a:buChar char="–"/>
              <a:defRPr sz="128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2pPr>
            <a:lvl3pPr marL="5219700" indent="-1044575" eaLnBrk="0" hangingPunct="0">
              <a:spcBef>
                <a:spcPct val="20000"/>
              </a:spcBef>
              <a:buFont typeface="Arial" charset="0"/>
              <a:buChar char="•"/>
              <a:defRPr sz="110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3pPr>
            <a:lvl4pPr marL="7307263" indent="-1042988" eaLnBrk="0" hangingPunct="0">
              <a:spcBef>
                <a:spcPct val="20000"/>
              </a:spcBef>
              <a:buFont typeface="Arial" charset="0"/>
              <a:buChar char="–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4pPr>
            <a:lvl5pPr marL="9388475" indent="-1036638" eaLnBrk="0" hangingPunct="0">
              <a:spcBef>
                <a:spcPct val="20000"/>
              </a:spcBef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5pPr>
            <a:lvl6pPr marL="98456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6pPr>
            <a:lvl7pPr marL="103028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7pPr>
            <a:lvl8pPr marL="107600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8pPr>
            <a:lvl9pPr marL="112172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9pPr>
          </a:lstStyle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r>
              <a:rPr lang="en-US" altLang="en-US" sz="6000" b="1" dirty="0">
                <a:solidFill>
                  <a:srgbClr val="2B86B9"/>
                </a:solidFill>
                <a:latin typeface="Arial" charset="0"/>
                <a:cs typeface="Arial" charset="0"/>
              </a:rPr>
              <a:t>Issues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Problems in original code (rllab curriculum)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Incompatibility of OpenAI algorithms and rllab curriculum environments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latin typeface="Arial" charset="0"/>
                <a:cs typeface="Arial" charset="0"/>
              </a:rPr>
              <a:t>Differences between code and paper</a:t>
            </a:r>
          </a:p>
        </p:txBody>
      </p:sp>
      <p:sp>
        <p:nvSpPr>
          <p:cNvPr id="30" name="Line 191"/>
          <p:cNvSpPr>
            <a:spLocks noChangeShapeType="1"/>
          </p:cNvSpPr>
          <p:nvPr/>
        </p:nvSpPr>
        <p:spPr bwMode="auto">
          <a:xfrm>
            <a:off x="1387378" y="4695706"/>
            <a:ext cx="27461118" cy="0"/>
          </a:xfrm>
          <a:prstGeom prst="line">
            <a:avLst/>
          </a:prstGeom>
          <a:noFill/>
          <a:ln w="139700">
            <a:solidFill>
              <a:srgbClr val="C0C0C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5" tIns="45712" rIns="91425" bIns="45712"/>
          <a:lstStyle/>
          <a:p>
            <a:endParaRPr lang="en-US"/>
          </a:p>
        </p:txBody>
      </p: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8E8BD7B6-2D01-4870-ADF2-B812F077087B}"/>
              </a:ext>
            </a:extLst>
          </p:cNvPr>
          <p:cNvGrpSpPr/>
          <p:nvPr/>
        </p:nvGrpSpPr>
        <p:grpSpPr>
          <a:xfrm>
            <a:off x="14830366" y="5478468"/>
            <a:ext cx="15280738" cy="6245353"/>
            <a:chOff x="14997399" y="4820916"/>
            <a:chExt cx="13043762" cy="5331084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430605EA-0AC9-40EB-8E9B-A4C3E6EB5C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997399" y="4820916"/>
              <a:ext cx="4032000" cy="302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>
              <a:extLst>
                <a:ext uri="{FF2B5EF4-FFF2-40B4-BE49-F238E27FC236}">
                  <a16:creationId xmlns:a16="http://schemas.microsoft.com/office/drawing/2014/main" id="{9D66524E-EFC5-4BD1-A115-86662954861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003976" y="4820916"/>
              <a:ext cx="4032000" cy="302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>
              <a:extLst>
                <a:ext uri="{FF2B5EF4-FFF2-40B4-BE49-F238E27FC236}">
                  <a16:creationId xmlns:a16="http://schemas.microsoft.com/office/drawing/2014/main" id="{A1169F1A-302C-481D-BCBA-C76D0B39F80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013571" y="4820916"/>
              <a:ext cx="4032000" cy="302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4" name="Picture 20">
              <a:extLst>
                <a:ext uri="{FF2B5EF4-FFF2-40B4-BE49-F238E27FC236}">
                  <a16:creationId xmlns:a16="http://schemas.microsoft.com/office/drawing/2014/main" id="{FE8863DA-94D8-41EB-BC2F-48F742B5DB8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009161" y="4820916"/>
              <a:ext cx="4032000" cy="302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6" name="Picture 22">
              <a:extLst>
                <a:ext uri="{FF2B5EF4-FFF2-40B4-BE49-F238E27FC236}">
                  <a16:creationId xmlns:a16="http://schemas.microsoft.com/office/drawing/2014/main" id="{10C08342-DD78-40C1-90DB-59C507AE04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51626" y="7668000"/>
              <a:ext cx="3312000" cy="248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8" name="Picture 24">
              <a:extLst>
                <a:ext uri="{FF2B5EF4-FFF2-40B4-BE49-F238E27FC236}">
                  <a16:creationId xmlns:a16="http://schemas.microsoft.com/office/drawing/2014/main" id="{C1448907-25B8-4F4F-8F8B-7FFD540773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8056386" y="7668000"/>
              <a:ext cx="3312000" cy="248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0" name="Picture 26">
              <a:extLst>
                <a:ext uri="{FF2B5EF4-FFF2-40B4-BE49-F238E27FC236}">
                  <a16:creationId xmlns:a16="http://schemas.microsoft.com/office/drawing/2014/main" id="{F778C941-2610-4AA1-B9DD-977954FC3D7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081211" y="7668000"/>
              <a:ext cx="3312000" cy="248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52" name="Picture 28">
              <a:extLst>
                <a:ext uri="{FF2B5EF4-FFF2-40B4-BE49-F238E27FC236}">
                  <a16:creationId xmlns:a16="http://schemas.microsoft.com/office/drawing/2014/main" id="{7B5CB8A7-B03F-486F-AB69-30C39FC5D5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085971" y="7668000"/>
              <a:ext cx="3312000" cy="2484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20BFD582-DC18-4E87-B7B2-2D82FF85627D}"/>
              </a:ext>
            </a:extLst>
          </p:cNvPr>
          <p:cNvGrpSpPr/>
          <p:nvPr/>
        </p:nvGrpSpPr>
        <p:grpSpPr>
          <a:xfrm>
            <a:off x="6701052" y="24171061"/>
            <a:ext cx="21187013" cy="5033801"/>
            <a:chOff x="6701052" y="24877655"/>
            <a:chExt cx="21187013" cy="5033801"/>
          </a:xfrm>
        </p:grpSpPr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id="{E9B3ECAA-C752-4BE6-87D9-F5EE2F5AF616}"/>
                </a:ext>
              </a:extLst>
            </p:cNvPr>
            <p:cNvGrpSpPr/>
            <p:nvPr/>
          </p:nvGrpSpPr>
          <p:grpSpPr>
            <a:xfrm>
              <a:off x="6701052" y="24877655"/>
              <a:ext cx="6862228" cy="5033801"/>
              <a:chOff x="6701052" y="24877655"/>
              <a:chExt cx="6862228" cy="5033801"/>
            </a:xfrm>
          </p:grpSpPr>
          <p:pic>
            <p:nvPicPr>
              <p:cNvPr id="7" name="Grafik 6">
                <a:extLst>
                  <a:ext uri="{FF2B5EF4-FFF2-40B4-BE49-F238E27FC236}">
                    <a16:creationId xmlns:a16="http://schemas.microsoft.com/office/drawing/2014/main" id="{92903E73-2545-4738-8D70-DAE870FD9BB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701052" y="24877655"/>
                <a:ext cx="6862228" cy="4475772"/>
              </a:xfrm>
              <a:prstGeom prst="rect">
                <a:avLst/>
              </a:prstGeom>
            </p:spPr>
          </p:pic>
          <p:sp>
            <p:nvSpPr>
              <p:cNvPr id="8" name="Textfeld 7">
                <a:extLst>
                  <a:ext uri="{FF2B5EF4-FFF2-40B4-BE49-F238E27FC236}">
                    <a16:creationId xmlns:a16="http://schemas.microsoft.com/office/drawing/2014/main" id="{2F95751C-A72D-46B4-A36B-AE757F5A9A65}"/>
                  </a:ext>
                </a:extLst>
              </p:cNvPr>
              <p:cNvSpPr txBox="1"/>
              <p:nvPr/>
            </p:nvSpPr>
            <p:spPr>
              <a:xfrm>
                <a:off x="7888897" y="29373711"/>
                <a:ext cx="5013516" cy="537745"/>
              </a:xfrm>
              <a:prstGeom prst="rect">
                <a:avLst/>
              </a:prstGeom>
            </p:spPr>
            <p:txBody>
              <a:bodyPr vert="horz" wrap="square" lIns="0" tIns="0" rIns="0" bIns="0" rtlCol="0" anchor="t" anchorCtr="0">
                <a:noAutofit/>
              </a:bodyPr>
              <a:lstStyle/>
              <a:p>
                <a:pPr defTabSz="2087831" fontAlgn="auto">
                  <a:spcAft>
                    <a:spcPts val="0"/>
                  </a:spcAft>
                </a:pPr>
                <a:r>
                  <a:rPr lang="en-US" altLang="en-US" sz="2400" dirty="0">
                    <a:solidFill>
                      <a:prstClr val="black"/>
                    </a:solidFill>
                    <a:cs typeface="Arial" charset="0"/>
                  </a:rPr>
                  <a:t>(a) Original results from [1]</a:t>
                </a:r>
                <a:endParaRPr kumimoji="0" lang="en-US" sz="72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Times New Roman"/>
                  <a:ea typeface="+mj-ea"/>
                  <a:cs typeface="Times New Roman"/>
                </a:endParaRPr>
              </a:p>
            </p:txBody>
          </p:sp>
        </p:grpSp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2C3B8EE7-4E8E-4BA7-A9F9-0F1F50DCC985}"/>
                </a:ext>
              </a:extLst>
            </p:cNvPr>
            <p:cNvGrpSpPr/>
            <p:nvPr/>
          </p:nvGrpSpPr>
          <p:grpSpPr>
            <a:xfrm>
              <a:off x="13921421" y="24877655"/>
              <a:ext cx="7260222" cy="4974002"/>
              <a:chOff x="3956591" y="30580678"/>
              <a:chExt cx="5839618" cy="4000743"/>
            </a:xfrm>
          </p:grpSpPr>
          <p:pic>
            <p:nvPicPr>
              <p:cNvPr id="29" name="Grafik 28">
                <a:extLst>
                  <a:ext uri="{FF2B5EF4-FFF2-40B4-BE49-F238E27FC236}">
                    <a16:creationId xmlns:a16="http://schemas.microsoft.com/office/drawing/2014/main" id="{6399AF17-72FA-4459-B69B-94E1C39F36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>
                <a:extLst>
                  <a:ext uri="{96DAC541-7B7A-43D3-8B79-37D633B846F1}">
                    <asvg:svgBlip xmlns:asvg="http://schemas.microsoft.com/office/drawing/2016/SVG/main" r:embed="rId14"/>
                  </a:ext>
                </a:extLst>
              </a:blip>
              <a:srcRect l="3995" t="9281" r="6249" b="2368"/>
              <a:stretch/>
            </p:blipFill>
            <p:spPr>
              <a:xfrm>
                <a:off x="3956591" y="30580678"/>
                <a:ext cx="5689100" cy="3600000"/>
              </a:xfrm>
              <a:prstGeom prst="rect">
                <a:avLst/>
              </a:prstGeom>
            </p:spPr>
          </p:pic>
          <p:sp>
            <p:nvSpPr>
              <p:cNvPr id="10" name="Rechteck 9">
                <a:extLst>
                  <a:ext uri="{FF2B5EF4-FFF2-40B4-BE49-F238E27FC236}">
                    <a16:creationId xmlns:a16="http://schemas.microsoft.com/office/drawing/2014/main" id="{593A28A9-166E-4D28-971A-B8837A4974F3}"/>
                  </a:ext>
                </a:extLst>
              </p:cNvPr>
              <p:cNvSpPr/>
              <p:nvPr/>
            </p:nvSpPr>
            <p:spPr>
              <a:xfrm>
                <a:off x="4087353" y="34210090"/>
                <a:ext cx="5708856" cy="37133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altLang="en-US" sz="2400" dirty="0">
                    <a:solidFill>
                      <a:prstClr val="black"/>
                    </a:solidFill>
                    <a:cs typeface="Arial" charset="0"/>
                  </a:rPr>
                  <a:t>(b) Reproduced results with rllab curriculum code</a:t>
                </a:r>
                <a:endParaRPr lang="en-US" sz="5400" dirty="0"/>
              </a:p>
            </p:txBody>
          </p:sp>
        </p:grpSp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9D178502-6C53-484F-96EE-257188E6E5A7}"/>
                </a:ext>
              </a:extLst>
            </p:cNvPr>
            <p:cNvGrpSpPr/>
            <p:nvPr/>
          </p:nvGrpSpPr>
          <p:grpSpPr>
            <a:xfrm>
              <a:off x="21227610" y="24895145"/>
              <a:ext cx="6660455" cy="4957983"/>
              <a:chOff x="4110024" y="30961111"/>
              <a:chExt cx="4579795" cy="3487231"/>
            </a:xfrm>
          </p:grpSpPr>
          <p:pic>
            <p:nvPicPr>
              <p:cNvPr id="36" name="Grafik 35">
                <a:extLst>
                  <a:ext uri="{FF2B5EF4-FFF2-40B4-BE49-F238E27FC236}">
                    <a16:creationId xmlns:a16="http://schemas.microsoft.com/office/drawing/2014/main" id="{3DE85AA1-4D41-447F-A305-41671B3F988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5">
                <a:extLst>
                  <a:ext uri="{96DAC541-7B7A-43D3-8B79-37D633B846F1}">
                    <asvg:svgBlip xmlns:asvg="http://schemas.microsoft.com/office/drawing/2016/SVG/main" r:embed="rId16"/>
                  </a:ext>
                </a:extLst>
              </a:blip>
              <a:srcRect l="3347" t="10112" r="7137" b="613"/>
              <a:stretch/>
            </p:blipFill>
            <p:spPr>
              <a:xfrm>
                <a:off x="4110024" y="30961111"/>
                <a:ext cx="4579795" cy="3216550"/>
              </a:xfrm>
              <a:prstGeom prst="rect">
                <a:avLst/>
              </a:prstGeom>
            </p:spPr>
          </p:pic>
          <p:sp>
            <p:nvSpPr>
              <p:cNvPr id="37" name="Rechteck 36">
                <a:extLst>
                  <a:ext uri="{FF2B5EF4-FFF2-40B4-BE49-F238E27FC236}">
                    <a16:creationId xmlns:a16="http://schemas.microsoft.com/office/drawing/2014/main" id="{98C5D34D-B00F-4625-861B-9DFF0EF26AC4}"/>
                  </a:ext>
                </a:extLst>
              </p:cNvPr>
              <p:cNvSpPr/>
              <p:nvPr/>
            </p:nvSpPr>
            <p:spPr>
              <a:xfrm>
                <a:off x="5230416" y="34123627"/>
                <a:ext cx="2807049" cy="32471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spcBef>
                    <a:spcPts val="1800"/>
                  </a:spcBef>
                  <a:buClr>
                    <a:srgbClr val="2B86B9"/>
                  </a:buClr>
                  <a:buSzPct val="120000"/>
                  <a:defRPr/>
                </a:pPr>
                <a:r>
                  <a:rPr lang="en-US" altLang="en-US" sz="2400" dirty="0">
                    <a:cs typeface="Arial" charset="0"/>
                  </a:rPr>
                  <a:t>(c) OpenAI Baselines PPO</a:t>
                </a:r>
              </a:p>
            </p:txBody>
          </p:sp>
        </p:grpSp>
      </p:grpSp>
      <p:pic>
        <p:nvPicPr>
          <p:cNvPr id="19" name="Grafik 18">
            <a:extLst>
              <a:ext uri="{FF2B5EF4-FFF2-40B4-BE49-F238E27FC236}">
                <a16:creationId xmlns:a16="http://schemas.microsoft.com/office/drawing/2014/main" id="{0308BEF3-FFEE-4FA1-AA1E-58EE853355D0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5100512" y="20239516"/>
            <a:ext cx="13555572" cy="2871944"/>
          </a:xfrm>
          <a:prstGeom prst="rect">
            <a:avLst/>
          </a:prstGeom>
        </p:spPr>
      </p:pic>
      <p:sp>
        <p:nvSpPr>
          <p:cNvPr id="58" name="Textplatzhalter 3">
            <a:extLst>
              <a:ext uri="{FF2B5EF4-FFF2-40B4-BE49-F238E27FC236}">
                <a16:creationId xmlns:a16="http://schemas.microsoft.com/office/drawing/2014/main" id="{FA06B921-FDDD-4700-BE3B-CDAAA47F3625}"/>
              </a:ext>
            </a:extLst>
          </p:cNvPr>
          <p:cNvSpPr>
            <a:spLocks/>
          </p:cNvSpPr>
          <p:nvPr/>
        </p:nvSpPr>
        <p:spPr bwMode="auto">
          <a:xfrm>
            <a:off x="1377781" y="20508633"/>
            <a:ext cx="13555572" cy="2739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146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1pPr>
            <a:lvl2pPr marL="37872988" indent="-37415788" eaLnBrk="0" hangingPunct="0">
              <a:spcBef>
                <a:spcPct val="20000"/>
              </a:spcBef>
              <a:buFont typeface="Arial" charset="0"/>
              <a:buChar char="–"/>
              <a:defRPr sz="128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2pPr>
            <a:lvl3pPr marL="5219700" indent="-1044575" eaLnBrk="0" hangingPunct="0">
              <a:spcBef>
                <a:spcPct val="20000"/>
              </a:spcBef>
              <a:buFont typeface="Arial" charset="0"/>
              <a:buChar char="•"/>
              <a:defRPr sz="110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3pPr>
            <a:lvl4pPr marL="7307263" indent="-1042988" eaLnBrk="0" hangingPunct="0">
              <a:spcBef>
                <a:spcPct val="20000"/>
              </a:spcBef>
              <a:buFont typeface="Arial" charset="0"/>
              <a:buChar char="–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4pPr>
            <a:lvl5pPr marL="9388475" indent="-1036638" eaLnBrk="0" hangingPunct="0">
              <a:spcBef>
                <a:spcPct val="20000"/>
              </a:spcBef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5pPr>
            <a:lvl6pPr marL="98456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6pPr>
            <a:lvl7pPr marL="103028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7pPr>
            <a:lvl8pPr marL="107600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8pPr>
            <a:lvl9pPr marL="112172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9pPr>
          </a:lstStyle>
          <a:p>
            <a:pPr lvl="0" eaLnBrk="1" hangingPunct="1">
              <a:spcBef>
                <a:spcPts val="1800"/>
              </a:spcBef>
              <a:buClr>
                <a:srgbClr val="2B86B9"/>
              </a:buClr>
              <a:buSzPct val="120000"/>
              <a:buNone/>
              <a:defRPr/>
            </a:pPr>
            <a:r>
              <a:rPr lang="de-DE" altLang="en-US" sz="6000" b="1" dirty="0">
                <a:solidFill>
                  <a:srgbClr val="2B86B9"/>
                </a:solidFill>
                <a:latin typeface="Arial" charset="0"/>
                <a:cs typeface="Arial" charset="0"/>
              </a:rPr>
              <a:t>Wrapper</a:t>
            </a:r>
          </a:p>
          <a:p>
            <a:pPr marL="571500" lvl="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solidFill>
                  <a:prstClr val="black"/>
                </a:solidFill>
                <a:latin typeface="Arial" charset="0"/>
                <a:cs typeface="Arial" charset="0"/>
              </a:rPr>
              <a:t>Contains our implementation</a:t>
            </a:r>
          </a:p>
          <a:p>
            <a:pPr marL="571500" lvl="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solidFill>
                  <a:prstClr val="black"/>
                </a:solidFill>
                <a:latin typeface="Arial" charset="0"/>
                <a:cs typeface="Arial" charset="0"/>
              </a:rPr>
              <a:t>Connects OpenAI to rllab curriculum environment</a:t>
            </a:r>
          </a:p>
        </p:txBody>
      </p:sp>
      <p:pic>
        <p:nvPicPr>
          <p:cNvPr id="59" name="Grafik 58">
            <a:extLst>
              <a:ext uri="{FF2B5EF4-FFF2-40B4-BE49-F238E27FC236}">
                <a16:creationId xmlns:a16="http://schemas.microsoft.com/office/drawing/2014/main" id="{F7C535A9-A37C-48C8-AA5A-06C42506EFCC}"/>
              </a:ext>
            </a:extLst>
          </p:cNvPr>
          <p:cNvPicPr/>
          <p:nvPr/>
        </p:nvPicPr>
        <p:blipFill>
          <a:blip r:embed="rId18"/>
          <a:stretch/>
        </p:blipFill>
        <p:spPr>
          <a:xfrm rot="10800000" flipH="1" flipV="1">
            <a:off x="1449946" y="734790"/>
            <a:ext cx="4892915" cy="3500055"/>
          </a:xfrm>
          <a:prstGeom prst="rect">
            <a:avLst/>
          </a:prstGeom>
          <a:ln>
            <a:noFill/>
          </a:ln>
        </p:spPr>
      </p:pic>
      <p:sp>
        <p:nvSpPr>
          <p:cNvPr id="61" name="Textplatzhalter 3">
            <a:extLst>
              <a:ext uri="{FF2B5EF4-FFF2-40B4-BE49-F238E27FC236}">
                <a16:creationId xmlns:a16="http://schemas.microsoft.com/office/drawing/2014/main" id="{70D8A31F-EEB2-4C96-990B-51B372B2157A}"/>
              </a:ext>
            </a:extLst>
          </p:cNvPr>
          <p:cNvSpPr>
            <a:spLocks/>
          </p:cNvSpPr>
          <p:nvPr/>
        </p:nvSpPr>
        <p:spPr bwMode="auto">
          <a:xfrm>
            <a:off x="1374723" y="40165833"/>
            <a:ext cx="27473774" cy="1159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eaLnBrk="0" hangingPunct="0">
              <a:spcBef>
                <a:spcPct val="20000"/>
              </a:spcBef>
              <a:buFont typeface="Arial" charset="0"/>
              <a:buChar char="•"/>
              <a:defRPr sz="146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1pPr>
            <a:lvl2pPr marL="37872988" indent="-37415788" eaLnBrk="0" hangingPunct="0">
              <a:spcBef>
                <a:spcPct val="20000"/>
              </a:spcBef>
              <a:buFont typeface="Arial" charset="0"/>
              <a:buChar char="–"/>
              <a:defRPr sz="128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2pPr>
            <a:lvl3pPr marL="5219700" indent="-1044575" eaLnBrk="0" hangingPunct="0">
              <a:spcBef>
                <a:spcPct val="20000"/>
              </a:spcBef>
              <a:buFont typeface="Arial" charset="0"/>
              <a:buChar char="•"/>
              <a:defRPr sz="110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3pPr>
            <a:lvl4pPr marL="7307263" indent="-1042988" eaLnBrk="0" hangingPunct="0">
              <a:spcBef>
                <a:spcPct val="20000"/>
              </a:spcBef>
              <a:buFont typeface="Arial" charset="0"/>
              <a:buChar char="–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4pPr>
            <a:lvl5pPr marL="9388475" indent="-1036638" eaLnBrk="0" hangingPunct="0">
              <a:spcBef>
                <a:spcPct val="20000"/>
              </a:spcBef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5pPr>
            <a:lvl6pPr marL="98456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6pPr>
            <a:lvl7pPr marL="103028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7pPr>
            <a:lvl8pPr marL="107600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8pPr>
            <a:lvl9pPr marL="11217275" indent="-1036638" defTabSz="2087563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9100">
                <a:solidFill>
                  <a:schemeClr val="tx1"/>
                </a:solidFill>
                <a:latin typeface="Calibri" pitchFamily="34" charset="0"/>
                <a:ea typeface="Geneva" pitchFamily="50" charset="-128"/>
              </a:defRPr>
            </a:lvl9pPr>
          </a:lstStyle>
          <a:p>
            <a:pPr eaLnBrk="1" hangingPunct="1">
              <a:lnSpc>
                <a:spcPct val="126000"/>
              </a:lnSpc>
              <a:spcBef>
                <a:spcPts val="1800"/>
              </a:spcBef>
              <a:buFont typeface="Arial" charset="0"/>
              <a:buNone/>
              <a:defRPr/>
            </a:pPr>
            <a:r>
              <a:rPr lang="en-US" altLang="en-US" sz="3200" b="1" dirty="0">
                <a:solidFill>
                  <a:srgbClr val="2B86B9"/>
                </a:solidFill>
                <a:latin typeface="Arial" charset="0"/>
                <a:cs typeface="Arial" charset="0"/>
              </a:rPr>
              <a:t>References</a:t>
            </a:r>
          </a:p>
          <a:p>
            <a:pPr marL="571500" indent="-571500" eaLnBrk="1" hangingPunct="1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2000" dirty="0">
                <a:latin typeface="Arial" charset="0"/>
                <a:cs typeface="Arial" charset="0"/>
              </a:rPr>
              <a:t>[1] </a:t>
            </a:r>
            <a:r>
              <a:rPr lang="en-US" altLang="en-US" sz="2000" dirty="0" err="1">
                <a:latin typeface="Arial" charset="0"/>
                <a:cs typeface="Arial" charset="0"/>
              </a:rPr>
              <a:t>Florensa</a:t>
            </a:r>
            <a:r>
              <a:rPr lang="en-US" altLang="en-US" sz="2000" dirty="0">
                <a:latin typeface="Arial" charset="0"/>
                <a:cs typeface="Arial" charset="0"/>
              </a:rPr>
              <a:t>, C., Held, D., </a:t>
            </a:r>
            <a:r>
              <a:rPr lang="en-US" altLang="en-US" sz="2000" dirty="0" err="1">
                <a:latin typeface="Arial" charset="0"/>
                <a:cs typeface="Arial" charset="0"/>
              </a:rPr>
              <a:t>Wulfmeier</a:t>
            </a:r>
            <a:r>
              <a:rPr lang="en-US" altLang="en-US" sz="2000" dirty="0">
                <a:latin typeface="Arial" charset="0"/>
                <a:cs typeface="Arial" charset="0"/>
              </a:rPr>
              <a:t>, M., Zhang, M. &amp; </a:t>
            </a:r>
            <a:r>
              <a:rPr lang="en-US" altLang="en-US" sz="2000" dirty="0" err="1">
                <a:latin typeface="Arial" charset="0"/>
                <a:cs typeface="Arial" charset="0"/>
              </a:rPr>
              <a:t>Abbeel</a:t>
            </a:r>
            <a:r>
              <a:rPr lang="en-US" altLang="en-US" sz="2000" dirty="0">
                <a:latin typeface="Arial" charset="0"/>
                <a:cs typeface="Arial" charset="0"/>
              </a:rPr>
              <a:t>, P.. (2017). Reverse Curriculum Generation for Reinforcement Learning. Proceedings of the 1st Annual Conference on Robot Learning, in PMLR 78:482-495</a:t>
            </a:r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0DFA9ABE-2B69-42EE-87D4-7A8237F5B679}"/>
              </a:ext>
            </a:extLst>
          </p:cNvPr>
          <p:cNvGrpSpPr/>
          <p:nvPr/>
        </p:nvGrpSpPr>
        <p:grpSpPr>
          <a:xfrm>
            <a:off x="14893893" y="13860000"/>
            <a:ext cx="13938930" cy="5148398"/>
            <a:chOff x="14893893" y="13860000"/>
            <a:chExt cx="12448905" cy="4598052"/>
          </a:xfrm>
        </p:grpSpPr>
        <p:pic>
          <p:nvPicPr>
            <p:cNvPr id="22" name="Grafik 21">
              <a:extLst>
                <a:ext uri="{FF2B5EF4-FFF2-40B4-BE49-F238E27FC236}">
                  <a16:creationId xmlns:a16="http://schemas.microsoft.com/office/drawing/2014/main" id="{DB2AF549-A922-4F93-A5FF-A00B80C17FA5}"/>
                </a:ext>
              </a:extLst>
            </p:cNvPr>
            <p:cNvPicPr/>
            <p:nvPr/>
          </p:nvPicPr>
          <p:blipFill>
            <a:blip r:embed="rId19"/>
            <a:stretch/>
          </p:blipFill>
          <p:spPr>
            <a:xfrm>
              <a:off x="14893893" y="13860000"/>
              <a:ext cx="6154245" cy="3960000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6" name="Grafik 15">
              <a:extLst>
                <a:ext uri="{FF2B5EF4-FFF2-40B4-BE49-F238E27FC236}">
                  <a16:creationId xmlns:a16="http://schemas.microsoft.com/office/drawing/2014/main" id="{C77BD831-30C8-4721-B046-6529A6F3424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l="2172" t="5592" r="9054" b="1695"/>
            <a:stretch/>
          </p:blipFill>
          <p:spPr>
            <a:xfrm>
              <a:off x="21655109" y="13860000"/>
              <a:ext cx="5687689" cy="3960000"/>
            </a:xfrm>
            <a:prstGeom prst="rect">
              <a:avLst/>
            </a:prstGeom>
          </p:spPr>
        </p:pic>
        <p:sp>
          <p:nvSpPr>
            <p:cNvPr id="62" name="Textfeld 61">
              <a:extLst>
                <a:ext uri="{FF2B5EF4-FFF2-40B4-BE49-F238E27FC236}">
                  <a16:creationId xmlns:a16="http://schemas.microsoft.com/office/drawing/2014/main" id="{03D419EF-5A9B-429D-8D1E-5FD9E5C50293}"/>
                </a:ext>
              </a:extLst>
            </p:cNvPr>
            <p:cNvSpPr txBox="1"/>
            <p:nvPr/>
          </p:nvSpPr>
          <p:spPr>
            <a:xfrm>
              <a:off x="15845806" y="17920307"/>
              <a:ext cx="5013516" cy="537745"/>
            </a:xfrm>
            <a:prstGeom prst="rect">
              <a:avLst/>
            </a:prstGeom>
          </p:spPr>
          <p:txBody>
            <a:bodyPr vert="horz" wrap="square" lIns="0" tIns="0" rIns="0" bIns="0" rtlCol="0" anchor="t" anchorCtr="0">
              <a:noAutofit/>
            </a:bodyPr>
            <a:lstStyle/>
            <a:p>
              <a:pPr algn="ctr" defTabSz="2087831" fontAlgn="auto">
                <a:spcAft>
                  <a:spcPts val="0"/>
                </a:spcAft>
              </a:pPr>
              <a:r>
                <a:rPr lang="en-US" altLang="en-US" sz="2400" dirty="0">
                  <a:solidFill>
                    <a:prstClr val="black"/>
                  </a:solidFill>
                  <a:cs typeface="Arial" charset="0"/>
                </a:rPr>
                <a:t>Algorithm 1 from [1]</a:t>
              </a:r>
              <a:endParaRPr kumimoji="0" lang="en-US" sz="72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Times New Roman"/>
                <a:ea typeface="+mj-ea"/>
                <a:cs typeface="Times New Roman"/>
              </a:endParaRPr>
            </a:p>
          </p:txBody>
        </p:sp>
      </p:grpSp>
      <p:grpSp>
        <p:nvGrpSpPr>
          <p:cNvPr id="38" name="Gruppieren 37">
            <a:extLst>
              <a:ext uri="{FF2B5EF4-FFF2-40B4-BE49-F238E27FC236}">
                <a16:creationId xmlns:a16="http://schemas.microsoft.com/office/drawing/2014/main" id="{844A8EDE-E76E-46C3-B0FE-17FE7DE5FAD1}"/>
              </a:ext>
            </a:extLst>
          </p:cNvPr>
          <p:cNvGrpSpPr/>
          <p:nvPr/>
        </p:nvGrpSpPr>
        <p:grpSpPr>
          <a:xfrm>
            <a:off x="1379541" y="13569091"/>
            <a:ext cx="13049866" cy="6642235"/>
            <a:chOff x="1379541" y="13569091"/>
            <a:chExt cx="13049866" cy="6642235"/>
          </a:xfrm>
        </p:grpSpPr>
        <p:sp>
          <p:nvSpPr>
            <p:cNvPr id="50" name="Textplatzhalter 3"/>
            <p:cNvSpPr>
              <a:spLocks/>
            </p:cNvSpPr>
            <p:nvPr/>
          </p:nvSpPr>
          <p:spPr bwMode="auto">
            <a:xfrm>
              <a:off x="1395986" y="13569091"/>
              <a:ext cx="13033421" cy="479515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eaLnBrk="0" hangingPunct="0">
                <a:spcBef>
                  <a:spcPct val="20000"/>
                </a:spcBef>
                <a:buFont typeface="Arial" charset="0"/>
                <a:buChar char="•"/>
                <a:defRPr sz="14600">
                  <a:solidFill>
                    <a:schemeClr val="tx1"/>
                  </a:solidFill>
                  <a:latin typeface="Calibri" pitchFamily="34" charset="0"/>
                  <a:ea typeface="Geneva" pitchFamily="50" charset="-128"/>
                </a:defRPr>
              </a:lvl1pPr>
              <a:lvl2pPr marL="37872988" indent="-37415788" eaLnBrk="0" hangingPunct="0">
                <a:spcBef>
                  <a:spcPct val="20000"/>
                </a:spcBef>
                <a:buFont typeface="Arial" charset="0"/>
                <a:buChar char="–"/>
                <a:defRPr sz="12800">
                  <a:solidFill>
                    <a:schemeClr val="tx1"/>
                  </a:solidFill>
                  <a:latin typeface="Calibri" pitchFamily="34" charset="0"/>
                  <a:ea typeface="Geneva" pitchFamily="50" charset="-128"/>
                </a:defRPr>
              </a:lvl2pPr>
              <a:lvl3pPr marL="5219700" indent="-1044575" eaLnBrk="0" hangingPunct="0">
                <a:spcBef>
                  <a:spcPct val="20000"/>
                </a:spcBef>
                <a:buFont typeface="Arial" charset="0"/>
                <a:buChar char="•"/>
                <a:defRPr sz="11000">
                  <a:solidFill>
                    <a:schemeClr val="tx1"/>
                  </a:solidFill>
                  <a:latin typeface="Calibri" pitchFamily="34" charset="0"/>
                  <a:ea typeface="Geneva" pitchFamily="50" charset="-128"/>
                </a:defRPr>
              </a:lvl3pPr>
              <a:lvl4pPr marL="7307263" indent="-1042988" eaLnBrk="0" hangingPunct="0">
                <a:spcBef>
                  <a:spcPct val="20000"/>
                </a:spcBef>
                <a:buFont typeface="Arial" charset="0"/>
                <a:buChar char="–"/>
                <a:defRPr sz="9100">
                  <a:solidFill>
                    <a:schemeClr val="tx1"/>
                  </a:solidFill>
                  <a:latin typeface="Calibri" pitchFamily="34" charset="0"/>
                  <a:ea typeface="Geneva" pitchFamily="50" charset="-128"/>
                </a:defRPr>
              </a:lvl4pPr>
              <a:lvl5pPr marL="9388475" indent="-1036638" eaLnBrk="0" hangingPunct="0">
                <a:spcBef>
                  <a:spcPct val="20000"/>
                </a:spcBef>
                <a:buFont typeface="Arial" charset="0"/>
                <a:buChar char="»"/>
                <a:defRPr sz="9100">
                  <a:solidFill>
                    <a:schemeClr val="tx1"/>
                  </a:solidFill>
                  <a:latin typeface="Calibri" pitchFamily="34" charset="0"/>
                  <a:ea typeface="Geneva" pitchFamily="50" charset="-128"/>
                </a:defRPr>
              </a:lvl5pPr>
              <a:lvl6pPr marL="9845675" indent="-1036638" defTabSz="20875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9100">
                  <a:solidFill>
                    <a:schemeClr val="tx1"/>
                  </a:solidFill>
                  <a:latin typeface="Calibri" pitchFamily="34" charset="0"/>
                  <a:ea typeface="Geneva" pitchFamily="50" charset="-128"/>
                </a:defRPr>
              </a:lvl6pPr>
              <a:lvl7pPr marL="10302875" indent="-1036638" defTabSz="20875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9100">
                  <a:solidFill>
                    <a:schemeClr val="tx1"/>
                  </a:solidFill>
                  <a:latin typeface="Calibri" pitchFamily="34" charset="0"/>
                  <a:ea typeface="Geneva" pitchFamily="50" charset="-128"/>
                </a:defRPr>
              </a:lvl7pPr>
              <a:lvl8pPr marL="10760075" indent="-1036638" defTabSz="20875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9100">
                  <a:solidFill>
                    <a:schemeClr val="tx1"/>
                  </a:solidFill>
                  <a:latin typeface="Calibri" pitchFamily="34" charset="0"/>
                  <a:ea typeface="Geneva" pitchFamily="50" charset="-128"/>
                </a:defRPr>
              </a:lvl8pPr>
              <a:lvl9pPr marL="11217275" indent="-1036638" defTabSz="2087563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sz="9100">
                  <a:solidFill>
                    <a:schemeClr val="tx1"/>
                  </a:solidFill>
                  <a:latin typeface="Calibri" pitchFamily="34" charset="0"/>
                  <a:ea typeface="Geneva" pitchFamily="50" charset="-128"/>
                </a:defRPr>
              </a:lvl9pPr>
            </a:lstStyle>
            <a:p>
              <a:pPr eaLnBrk="1" hangingPunct="1">
                <a:lnSpc>
                  <a:spcPct val="126000"/>
                </a:lnSpc>
                <a:spcBef>
                  <a:spcPts val="1800"/>
                </a:spcBef>
                <a:buNone/>
                <a:defRPr/>
              </a:pPr>
              <a:r>
                <a:rPr lang="en-US" altLang="en-US" sz="6000" b="1" dirty="0">
                  <a:solidFill>
                    <a:srgbClr val="2B86B9"/>
                  </a:solidFill>
                  <a:latin typeface="Arial" charset="0"/>
                  <a:cs typeface="Arial" charset="0"/>
                </a:rPr>
                <a:t>Adaptive Curriculum Generation</a:t>
              </a:r>
            </a:p>
            <a:p>
              <a:pPr marL="571500" indent="-571500" eaLnBrk="1" hangingPunct="1">
                <a:spcBef>
                  <a:spcPts val="1800"/>
                </a:spcBef>
                <a:buClr>
                  <a:srgbClr val="2B86B9"/>
                </a:buClr>
                <a:buSzPct val="120000"/>
                <a:buFont typeface="Wingdings" panose="05000000000000000000" pitchFamily="2" charset="2"/>
                <a:buChar char="§"/>
                <a:defRPr/>
              </a:pPr>
              <a:r>
                <a:rPr lang="en-US" altLang="en-US" sz="4400" dirty="0">
                  <a:latin typeface="Arial" charset="0"/>
                  <a:cs typeface="Arial" charset="0"/>
                </a:rPr>
                <a:t>Alternative to uniform sampling over all states</a:t>
              </a:r>
            </a:p>
            <a:p>
              <a:pPr marL="571500" indent="-571500" eaLnBrk="1" hangingPunct="1">
                <a:spcBef>
                  <a:spcPts val="1800"/>
                </a:spcBef>
                <a:buClr>
                  <a:srgbClr val="2B86B9"/>
                </a:buClr>
                <a:buSzPct val="120000"/>
                <a:buFont typeface="Wingdings" panose="05000000000000000000" pitchFamily="2" charset="2"/>
                <a:buChar char="§"/>
                <a:defRPr/>
              </a:pPr>
              <a:r>
                <a:rPr lang="en-US" altLang="en-US" sz="4400" dirty="0">
                  <a:latin typeface="Arial" charset="0"/>
                  <a:cs typeface="Arial" charset="0"/>
                </a:rPr>
                <a:t>Sample from Start States of current iteration</a:t>
              </a:r>
            </a:p>
            <a:p>
              <a:pPr marL="571500" indent="-571500" eaLnBrk="1" hangingPunct="1">
                <a:spcBef>
                  <a:spcPts val="1800"/>
                </a:spcBef>
                <a:buClr>
                  <a:srgbClr val="2B86B9"/>
                </a:buClr>
                <a:buSzPct val="120000"/>
                <a:buFont typeface="Wingdings" panose="05000000000000000000" pitchFamily="2" charset="2"/>
                <a:buChar char="§"/>
                <a:defRPr/>
              </a:pPr>
              <a:r>
                <a:rPr lang="en-US" altLang="en-US" sz="4400" dirty="0">
                  <a:latin typeface="Arial" charset="0"/>
                  <a:cs typeface="Arial" charset="0"/>
                </a:rPr>
                <a:t>Generate new Start States with Brownian Motion</a:t>
              </a:r>
            </a:p>
            <a:p>
              <a:pPr marL="571500" indent="-571500" eaLnBrk="1" hangingPunct="1">
                <a:spcBef>
                  <a:spcPts val="1800"/>
                </a:spcBef>
                <a:buClr>
                  <a:srgbClr val="2B86B9"/>
                </a:buClr>
                <a:buSzPct val="120000"/>
                <a:buFont typeface="Wingdings" panose="05000000000000000000" pitchFamily="2" charset="2"/>
                <a:buChar char="§"/>
                <a:defRPr/>
              </a:pPr>
              <a:r>
                <a:rPr lang="en-US" altLang="en-US" sz="4400" dirty="0">
                  <a:latin typeface="Arial" charset="0"/>
                  <a:cs typeface="Arial" charset="0"/>
                </a:rPr>
                <a:t>Select starts according to sampling method</a:t>
              </a:r>
              <a:endParaRPr lang="en-US" altLang="en-US" sz="2600" dirty="0">
                <a:latin typeface="Arial" charset="0"/>
                <a:cs typeface="Arial" charset="0"/>
              </a:endParaRPr>
            </a:p>
          </p:txBody>
        </p:sp>
        <p:sp>
          <p:nvSpPr>
            <p:cNvPr id="32" name="Rechteck 31">
              <a:extLst>
                <a:ext uri="{FF2B5EF4-FFF2-40B4-BE49-F238E27FC236}">
                  <a16:creationId xmlns:a16="http://schemas.microsoft.com/office/drawing/2014/main" id="{52FDD03F-70E2-44D8-A2E7-CF953A9EBA20}"/>
                </a:ext>
              </a:extLst>
            </p:cNvPr>
            <p:cNvSpPr/>
            <p:nvPr/>
          </p:nvSpPr>
          <p:spPr>
            <a:xfrm>
              <a:off x="1379541" y="18533944"/>
              <a:ext cx="12907381" cy="16773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658727" lvl="1" indent="-571500">
                <a:spcBef>
                  <a:spcPts val="1800"/>
                </a:spcBef>
                <a:buClr>
                  <a:srgbClr val="2B86B9"/>
                </a:buClr>
                <a:buSzPct val="120000"/>
                <a:buFont typeface="Wingdings" panose="05000000000000000000" pitchFamily="2" charset="2"/>
                <a:buChar char="§"/>
                <a:defRPr/>
              </a:pPr>
              <a:r>
                <a:rPr lang="en-US" altLang="en-US" sz="4400" dirty="0">
                  <a:solidFill>
                    <a:prstClr val="black"/>
                  </a:solidFill>
                  <a:cs typeface="Arial" charset="0"/>
                </a:rPr>
                <a:t>From all Previous</a:t>
              </a:r>
            </a:p>
            <a:p>
              <a:pPr marL="2658727" lvl="1" indent="-571500">
                <a:spcBef>
                  <a:spcPts val="1800"/>
                </a:spcBef>
                <a:buClr>
                  <a:srgbClr val="2B86B9"/>
                </a:buClr>
                <a:buSzPct val="120000"/>
                <a:buFont typeface="Wingdings" panose="05000000000000000000" pitchFamily="2" charset="2"/>
                <a:buChar char="§"/>
                <a:defRPr/>
              </a:pPr>
              <a:r>
                <a:rPr lang="en-US" altLang="en-US" sz="4400" dirty="0">
                  <a:solidFill>
                    <a:prstClr val="black"/>
                  </a:solidFill>
                  <a:cs typeface="Arial" charset="0"/>
                </a:rPr>
                <a:t>Good Starts only</a:t>
              </a:r>
            </a:p>
          </p:txBody>
        </p:sp>
      </p:grpSp>
      <p:sp>
        <p:nvSpPr>
          <p:cNvPr id="46" name="Rechteck 45">
            <a:extLst>
              <a:ext uri="{FF2B5EF4-FFF2-40B4-BE49-F238E27FC236}">
                <a16:creationId xmlns:a16="http://schemas.microsoft.com/office/drawing/2014/main" id="{DDE09CA9-36D1-4507-A9B3-A570AB1EE911}"/>
              </a:ext>
            </a:extLst>
          </p:cNvPr>
          <p:cNvSpPr/>
          <p:nvPr/>
        </p:nvSpPr>
        <p:spPr>
          <a:xfrm>
            <a:off x="1698668" y="29390121"/>
            <a:ext cx="26189397" cy="55245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71500" lvl="0" indent="-571500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solidFill>
                  <a:prstClr val="black"/>
                </a:solidFill>
                <a:cs typeface="Arial" charset="0"/>
              </a:rPr>
              <a:t>We were not able to reproduce the results: substantial differences between their results in (a) and the results rerunning their code (b)</a:t>
            </a:r>
          </a:p>
          <a:p>
            <a:pPr marL="571500" lvl="0" indent="-571500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solidFill>
                  <a:prstClr val="black"/>
                </a:solidFill>
                <a:cs typeface="Arial" charset="0"/>
              </a:rPr>
              <a:t>Surprisingly, uniform sampling outperformed the more </a:t>
            </a:r>
            <a:r>
              <a:rPr lang="en-US" altLang="en-US" sz="4400">
                <a:solidFill>
                  <a:prstClr val="black"/>
                </a:solidFill>
                <a:cs typeface="Arial" charset="0"/>
              </a:rPr>
              <a:t>sophisticated methods</a:t>
            </a:r>
            <a:endParaRPr lang="en-US" altLang="en-US" sz="4400" dirty="0">
              <a:solidFill>
                <a:prstClr val="black"/>
              </a:solidFill>
              <a:cs typeface="Arial" charset="0"/>
            </a:endParaRPr>
          </a:p>
          <a:p>
            <a:pPr marL="571500" lvl="0" indent="-571500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solidFill>
                  <a:prstClr val="black"/>
                </a:solidFill>
                <a:cs typeface="Arial" charset="0"/>
              </a:rPr>
              <a:t>Reimplementation of Algorithm 1 and using Proximal Policy Optimization as training method shows bad results, see (c)</a:t>
            </a:r>
          </a:p>
          <a:p>
            <a:pPr marL="571500" lvl="0" indent="-571500">
              <a:spcBef>
                <a:spcPts val="1800"/>
              </a:spcBef>
              <a:buClr>
                <a:srgbClr val="2B86B9"/>
              </a:buClr>
              <a:buSzPct val="120000"/>
              <a:buFont typeface="Wingdings" panose="05000000000000000000" pitchFamily="2" charset="2"/>
              <a:buChar char="§"/>
              <a:defRPr/>
            </a:pPr>
            <a:r>
              <a:rPr lang="en-US" altLang="en-US" sz="4400" dirty="0">
                <a:solidFill>
                  <a:prstClr val="black"/>
                </a:solidFill>
                <a:cs typeface="Arial" charset="0"/>
              </a:rPr>
              <a:t>Brownian Motion from both Good and All Starts performed better than Uniform Sampling in our implementation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632"/>
  <p:tag name="DEFAULTHEIGHT" val="477"/>
  <p:tag name="FIRSTAISUSER@XTAUFWGV330U68NA" val="3996"/>
  <p:tag name="FIRSTAISUSER@HJIQXWZCYIBGQKYO" val="3996"/>
  <p:tag name="DEFAULTDISPLAYSOURCE" val="\documentclass{article}\pagestyle{empty}&#10;\begin{document}&#10;&#10;\end{document}&#10;"/>
  <p:tag name="EMBEDFONTS" val="1"/>
</p:tagLst>
</file>

<file path=ppt/theme/theme1.xml><?xml version="1.0" encoding="utf-8"?>
<a:theme xmlns:a="http://schemas.openxmlformats.org/drawingml/2006/main" name="Uni_Poster03_E1_Office_A0_RGB_Office200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/>
      <a:bodyPr vert="horz" lIns="0" tIns="0" rIns="0" bIns="0" rtlCol="0" anchor="t" anchorCtr="0">
        <a:noAutofit/>
      </a:bodyPr>
      <a:lstStyle>
        <a:defPPr marL="0" marR="0" indent="0" algn="l" defTabSz="2087831" rtl="0" eaLnBrk="1" fontAlgn="auto" latinLnBrk="0" hangingPunct="1">
          <a:lnSpc>
            <a:spcPct val="100000"/>
          </a:lnSpc>
          <a:spcBef>
            <a:spcPct val="0"/>
          </a:spcBef>
          <a:spcAft>
            <a:spcPts val="0"/>
          </a:spcAft>
          <a:buClrTx/>
          <a:buSzTx/>
          <a:buFontTx/>
          <a:buNone/>
          <a:tabLst/>
          <a:defRPr kumimoji="0" sz="12000" b="0" i="0" u="none" strike="noStrike" kern="1200" cap="none" spc="0" normalizeH="0" baseline="0" noProof="0" dirty="0" smtClean="0">
            <a:ln>
              <a:noFill/>
            </a:ln>
            <a:solidFill>
              <a:schemeClr val="tx1"/>
            </a:solidFill>
            <a:effectLst/>
            <a:uLnTx/>
            <a:uFillTx/>
            <a:latin typeface="Times New Roman"/>
            <a:ea typeface="+mj-ea"/>
            <a:cs typeface="Times New Roman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5_Office-Design">
  <a:themeElements>
    <a:clrScheme name="5_Office-Design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5_Office-Design">
      <a:majorFont>
        <a:latin typeface="Calibri"/>
        <a:ea typeface="Geneva"/>
        <a:cs typeface=""/>
      </a:majorFont>
      <a:minorFont>
        <a:latin typeface="Calibri"/>
        <a:ea typeface="Geneva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5_Office-Design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Uni_Poster03_E1_Office_A0_RGB_Office2002</Template>
  <TotalTime>0</TotalTime>
  <Words>279</Words>
  <Application>Microsoft Office PowerPoint</Application>
  <PresentationFormat>Benutzerdefiniert</PresentationFormat>
  <Paragraphs>34</Paragraphs>
  <Slides>1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</vt:i4>
      </vt:variant>
    </vt:vector>
  </HeadingPairs>
  <TitlesOfParts>
    <vt:vector size="7" baseType="lpstr">
      <vt:lpstr>Arial</vt:lpstr>
      <vt:lpstr>Calibri</vt:lpstr>
      <vt:lpstr>Times New Roman</vt:lpstr>
      <vt:lpstr>Wingdings</vt:lpstr>
      <vt:lpstr>Uni_Poster03_E1_Office_A0_RGB_Office2002</vt:lpstr>
      <vt:lpstr>5_Office-Design</vt:lpstr>
      <vt:lpstr>Reverse Curriculum Amadeus Hovekamp, Megan Klaiber, Hans Nübel, Rabea Turon</vt:lpstr>
    </vt:vector>
  </TitlesOfParts>
  <Company>Uni Freiburg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Mamba</dc:creator>
  <cp:lastModifiedBy>Amadeus</cp:lastModifiedBy>
  <cp:revision>738</cp:revision>
  <cp:lastPrinted>2009-07-17T10:14:46Z</cp:lastPrinted>
  <dcterms:created xsi:type="dcterms:W3CDTF">2011-07-29T16:28:31Z</dcterms:created>
  <dcterms:modified xsi:type="dcterms:W3CDTF">2019-02-03T22:44:36Z</dcterms:modified>
</cp:coreProperties>
</file>